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8" r:id="rId2"/>
    <p:sldId id="668" r:id="rId3"/>
    <p:sldId id="637" r:id="rId4"/>
    <p:sldId id="638" r:id="rId5"/>
    <p:sldId id="639" r:id="rId6"/>
    <p:sldId id="640" r:id="rId7"/>
    <p:sldId id="664" r:id="rId8"/>
    <p:sldId id="641" r:id="rId9"/>
    <p:sldId id="642" r:id="rId10"/>
    <p:sldId id="643" r:id="rId11"/>
    <p:sldId id="644" r:id="rId12"/>
    <p:sldId id="645" r:id="rId13"/>
    <p:sldId id="646" r:id="rId14"/>
    <p:sldId id="647" r:id="rId15"/>
    <p:sldId id="667" r:id="rId16"/>
    <p:sldId id="665" r:id="rId17"/>
    <p:sldId id="666" r:id="rId18"/>
    <p:sldId id="648" r:id="rId19"/>
    <p:sldId id="649" r:id="rId20"/>
    <p:sldId id="650" r:id="rId21"/>
    <p:sldId id="651" r:id="rId22"/>
    <p:sldId id="652" r:id="rId23"/>
    <p:sldId id="653" r:id="rId24"/>
    <p:sldId id="654" r:id="rId25"/>
    <p:sldId id="655" r:id="rId26"/>
    <p:sldId id="656" r:id="rId27"/>
    <p:sldId id="657" r:id="rId28"/>
    <p:sldId id="658" r:id="rId29"/>
    <p:sldId id="659" r:id="rId30"/>
    <p:sldId id="66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99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 autoAdjust="0"/>
    <p:restoredTop sz="94660" autoAdjust="0"/>
  </p:normalViewPr>
  <p:slideViewPr>
    <p:cSldViewPr>
      <p:cViewPr varScale="1">
        <p:scale>
          <a:sx n="163" d="100"/>
          <a:sy n="163" d="100"/>
        </p:scale>
        <p:origin x="166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1336D49-2B0A-4B04-8C68-063AC0D6040F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464ADC-DD62-44EB-BAEC-48105C9EC82F}" type="slidenum">
              <a:rPr lang="en-US" sz="1200" smtClean="0"/>
              <a:pPr eaLnBrk="1" hangingPunct="1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64AC90-EAAD-4358-B4AB-33A74C15ECB7}" type="slidenum">
              <a:rPr lang="en-US" sz="1200" smtClean="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8BE0BA1-FE1C-45DB-A0E6-6F8ADB19E588}" type="slidenum">
              <a:rPr lang="en-US" sz="1200"/>
              <a:pPr algn="r"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0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A84EBD3-D17C-45DE-96DE-95877641EC74}" type="slidenum">
              <a:rPr lang="en-US" sz="1200"/>
              <a:pPr algn="r" eaLnBrk="1" hangingPunct="1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69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BDA1E02-79F6-49FD-B5A1-9C987A7A06DD}" type="slidenum">
              <a:rPr lang="en-US" sz="1200"/>
              <a:pPr algn="r" eaLnBrk="1" hangingPunct="1"/>
              <a:t>21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F61F96-D1B2-4C55-882E-36720DDD7D1A}" type="slidenum">
              <a:rPr lang="en-US" sz="1200" smtClean="0"/>
              <a:pPr eaLnBrk="1" hangingPunct="1"/>
              <a:t>22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7969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541EBB4-BB41-4706-948D-8B679FC845C2}" type="slidenum">
              <a:rPr lang="en-US" sz="1200"/>
              <a:pPr algn="r" eaLnBrk="1" hangingPunct="1"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D03FC2B-7094-4A30-9CA7-AED1D05FEB35}" type="slidenum">
              <a:rPr lang="en-US" sz="1200"/>
              <a:pPr algn="r" eaLnBrk="1" hangingPunct="1"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236A7B5-2C1D-46BB-80BC-1D9C0D1D0C67}" type="slidenum">
              <a:rPr lang="en-US" sz="1200"/>
              <a:pPr algn="r" eaLnBrk="1" hangingPunct="1"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DB5CEB7-B106-4467-BD6E-E602FD4A3E31}" type="slidenum">
              <a:rPr lang="en-US" sz="1200"/>
              <a:pPr algn="r" eaLnBrk="1" hangingPunct="1"/>
              <a:t>26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548E60-C96E-4A83-96C4-C04E7CE4AEC5}" type="slidenum">
              <a:rPr lang="en-US" sz="1200" smtClean="0"/>
              <a:pPr eaLnBrk="1" hangingPunct="1"/>
              <a:t>27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191D2-D37C-4FD8-B477-B982A7A5611C}" type="slidenum">
              <a:rPr lang="en-US" sz="1200" smtClean="0"/>
              <a:pPr eaLnBrk="1" hangingPunct="1"/>
              <a:t>28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FAFDB3-F0CC-493C-B48E-C81362B041A2}" type="slidenum">
              <a:rPr lang="en-US" sz="1200" smtClean="0"/>
              <a:pPr eaLnBrk="1" hangingPunct="1"/>
              <a:t>29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424B40E-7910-47B0-AC06-B781FC1DADF9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567C8E6-6A54-40D6-8927-84D68576FEB3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8C36583-9A58-456B-AFDE-1AAA05472F9C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E33D7AE-16F2-4C7E-B0C5-3BFF15C35ECC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F4D9376-4645-49F3-8B50-ACD6759BB589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42860B6-4B2A-44B1-8907-735778756CC0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3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53339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1"/>
            <a:ext cx="8001000" cy="6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9144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irp/agency/dod/jason/wind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Renewable Energy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17: Wind Power Miscellaneous, Power Flow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81763" y="3886200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62000"/>
          </a:xfrm>
        </p:spPr>
        <p:txBody>
          <a:bodyPr/>
          <a:lstStyle/>
          <a:p>
            <a:r>
              <a:rPr lang="en-US" dirty="0"/>
              <a:t>Example Noise and Shadow Flicker Maps</a:t>
            </a:r>
          </a:p>
        </p:txBody>
      </p:sp>
      <p:pic>
        <p:nvPicPr>
          <p:cNvPr id="2050" name="Picture 2" descr="Noise propagation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96240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adow flicker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038600" cy="40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019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Source: http://www.redcotec.co.uk/renewable-energy/wind-turbine-feasibility-studies</a:t>
            </a:r>
          </a:p>
        </p:txBody>
      </p:sp>
    </p:spTree>
    <p:extLst>
      <p:ext uri="{BB962C8B-B14F-4D97-AF65-F5344CB8AC3E}">
        <p14:creationId xmlns:p14="http://schemas.microsoft.com/office/powerpoint/2010/main" val="26192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83481" y="228600"/>
            <a:ext cx="8001000" cy="609600"/>
          </a:xfrm>
        </p:spPr>
        <p:txBody>
          <a:bodyPr/>
          <a:lstStyle/>
          <a:p>
            <a:r>
              <a:rPr lang="en-US" dirty="0"/>
              <a:t>Consider Before Signing Up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382000" cy="47396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How much do I get and how much land will be tied up and for how long (ballpark is $7500/yr per turbine)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Is it fixed or based on revenue?</a:t>
            </a:r>
          </a:p>
          <a:p>
            <a:pPr>
              <a:spcBef>
                <a:spcPts val="1200"/>
              </a:spcBef>
            </a:pPr>
            <a:r>
              <a:rPr lang="en-US" dirty="0"/>
              <a:t>What land rights are given up; what can I still do?</a:t>
            </a:r>
          </a:p>
          <a:p>
            <a:pPr>
              <a:spcBef>
                <a:spcPts val="1200"/>
              </a:spcBef>
            </a:pPr>
            <a:r>
              <a:rPr lang="en-US" dirty="0"/>
              <a:t>Who has what liability insurance?  </a:t>
            </a:r>
          </a:p>
          <a:p>
            <a:pPr>
              <a:spcBef>
                <a:spcPts val="1200"/>
              </a:spcBef>
            </a:pPr>
            <a:r>
              <a:rPr lang="en-US" dirty="0"/>
              <a:t>What rights is the developer able to transfer without my consent?</a:t>
            </a:r>
          </a:p>
          <a:p>
            <a:pPr>
              <a:spcBef>
                <a:spcPts val="1200"/>
              </a:spcBef>
            </a:pPr>
            <a:r>
              <a:rPr lang="en-US" dirty="0"/>
              <a:t>What are termination rights? – landowner’s and developer’s</a:t>
            </a:r>
          </a:p>
          <a:p>
            <a:pPr>
              <a:spcBef>
                <a:spcPts val="1200"/>
              </a:spcBef>
            </a:pPr>
            <a:r>
              <a:rPr lang="en-US" dirty="0"/>
              <a:t>If the agreement is terminated, what happens to the wind energy structures and related facilities (they take a lot of concrete!)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001000" cy="1066800"/>
          </a:xfrm>
        </p:spPr>
        <p:txBody>
          <a:bodyPr/>
          <a:lstStyle/>
          <a:p>
            <a:r>
              <a:rPr lang="en-US" dirty="0"/>
              <a:t>Wind Turbines and Property Taxes in Illinois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97240" cy="4953000"/>
          </a:xfrm>
        </p:spPr>
        <p:txBody>
          <a:bodyPr/>
          <a:lstStyle/>
          <a:p>
            <a:r>
              <a:rPr lang="en-US" dirty="0"/>
              <a:t>Illinois taxes property (land/buildings) at a rate equal to 1/3 its “fair cash value.”</a:t>
            </a:r>
          </a:p>
          <a:p>
            <a:pPr lvl="1"/>
            <a:r>
              <a:rPr lang="en-US" dirty="0"/>
              <a:t>Personal property is not taxed (e.g., they tax your house but not what you have in your house).</a:t>
            </a:r>
          </a:p>
          <a:p>
            <a:pPr>
              <a:spcBef>
                <a:spcPts val="1200"/>
              </a:spcBef>
            </a:pPr>
            <a:r>
              <a:rPr lang="en-US" dirty="0"/>
              <a:t>Beginning in 2008, Illinois assigned a fair cash value to wind turbines at a rate of $360,000 per MW*an inflation value (set to 1.0 in 2008) minus depreciation</a:t>
            </a:r>
          </a:p>
          <a:p>
            <a:pPr>
              <a:spcBef>
                <a:spcPts val="1200"/>
              </a:spcBef>
            </a:pPr>
            <a:r>
              <a:rPr lang="en-US" dirty="0"/>
              <a:t>Property tax rates in Champaign County are around $7 to $8 /$100.  </a:t>
            </a:r>
          </a:p>
          <a:p>
            <a:pPr marL="515938" lvl="1"/>
            <a:r>
              <a:rPr lang="en-US" dirty="0"/>
              <a:t>@ $8.00, a 1.5 MW wind turbine </a:t>
            </a:r>
            <a:r>
              <a:rPr lang="en-US" dirty="0" err="1"/>
              <a:t>ower</a:t>
            </a:r>
            <a:r>
              <a:rPr lang="en-US" dirty="0"/>
              <a:t> pays ~ $14,400 per year</a:t>
            </a:r>
          </a:p>
          <a:p>
            <a:pPr marL="515938" lvl="1"/>
            <a:r>
              <a:rPr lang="en-US" dirty="0"/>
              <a:t> ~ $3.65 per MWh (assuming a 30% capacity factor)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Turbines affect Radar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4400" cy="3733800"/>
          </a:xfrm>
        </p:spPr>
        <p:txBody>
          <a:bodyPr/>
          <a:lstStyle/>
          <a:p>
            <a:r>
              <a:rPr lang="en-US" dirty="0"/>
              <a:t>“Wind Turbines interfere with radar </a:t>
            </a:r>
          </a:p>
          <a:p>
            <a:pPr>
              <a:spcBef>
                <a:spcPts val="1200"/>
              </a:spcBef>
            </a:pPr>
            <a:r>
              <a:rPr lang="en-US" dirty="0"/>
              <a:t>Thus the FAA, DHS, and DOD contest many proposed wind turbine sites.”</a:t>
            </a:r>
          </a:p>
          <a:p>
            <a:pPr lvl="1"/>
            <a:r>
              <a:rPr lang="en-US" dirty="0"/>
              <a:t>Either through radar shadows, or Doppler returns that look like false aircraft or weather patterns</a:t>
            </a:r>
          </a:p>
          <a:p>
            <a:pPr>
              <a:spcBef>
                <a:spcPts val="1200"/>
              </a:spcBef>
            </a:pPr>
            <a:r>
              <a:rPr lang="en-US" dirty="0"/>
              <a:t>No fundamental constraint with respect to radar interference, but mitigation might require either radar upgrades or regulatory changes to require, for example, telemetry from wind farms to radar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495800" y="6324600"/>
            <a:ext cx="411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www.fas.org/irp/agency/dod/jason/wind.pdf</a:t>
            </a:r>
            <a:r>
              <a:rPr lang="en-US" sz="1200" dirty="0"/>
              <a:t> (2008)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Offshore Wind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686800" cy="1371600"/>
          </a:xfrm>
        </p:spPr>
        <p:txBody>
          <a:bodyPr/>
          <a:lstStyle/>
          <a:p>
            <a:r>
              <a:rPr lang="en-US" dirty="0"/>
              <a:t>Offshore wind turbines currently need to be in relatively shallow water, so maximum distance from shore depends on the seabed</a:t>
            </a:r>
          </a:p>
          <a:p>
            <a:r>
              <a:rPr lang="en-US" dirty="0"/>
              <a:t>Capacity factors generally increase as turbines move further off-shore</a:t>
            </a:r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DF8C34-F32D-4193-A939-3DC3AA60DAA1}"/>
              </a:ext>
            </a:extLst>
          </p:cNvPr>
          <p:cNvGrpSpPr/>
          <p:nvPr/>
        </p:nvGrpSpPr>
        <p:grpSpPr>
          <a:xfrm>
            <a:off x="2209800" y="2587625"/>
            <a:ext cx="5314950" cy="4270375"/>
            <a:chOff x="2819400" y="2438400"/>
            <a:chExt cx="5314950" cy="4270375"/>
          </a:xfrm>
        </p:grpSpPr>
        <p:pic>
          <p:nvPicPr>
            <p:cNvPr id="24580" name="Picture 2" descr="Deepwater Turbine Evolu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438400"/>
              <a:ext cx="5314950" cy="395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3352800" y="6400800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/>
                <a:t>Image Source: National Renewable Energy Laboratory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Offshore Wind: Advantages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5120640"/>
          </a:xfrm>
        </p:spPr>
        <p:txBody>
          <a:bodyPr/>
          <a:lstStyle/>
          <a:p>
            <a:r>
              <a:rPr lang="en-US" dirty="0"/>
              <a:t>Advantages/disadvantages are site specific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</a:rPr>
              <a:t>Advantages</a:t>
            </a:r>
          </a:p>
          <a:p>
            <a:pPr lvl="1"/>
            <a:r>
              <a:rPr lang="en-US" dirty="0"/>
              <a:t>Can usually be sited much closer to the load (often by coast)</a:t>
            </a:r>
          </a:p>
          <a:p>
            <a:pPr lvl="1"/>
            <a:r>
              <a:rPr lang="en-US" dirty="0"/>
              <a:t>Offshore wind speeds are higher and steadier</a:t>
            </a:r>
          </a:p>
          <a:p>
            <a:pPr lvl="1"/>
            <a:r>
              <a:rPr lang="en-US" dirty="0"/>
              <a:t>Easier to transport large wind turbines by ship</a:t>
            </a:r>
          </a:p>
          <a:p>
            <a:pPr lvl="1"/>
            <a:r>
              <a:rPr lang="en-US" dirty="0"/>
              <a:t>Minimal sound impacts and visual impacts (if far enough offshore), no land usage issues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</a:rPr>
              <a:t>Disadvantages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High construction costs, particularly since they are in windy (and hence high-wave) locations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Higher maintenance costs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Some environmental issues (e.g., seabed disturbance)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3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Depth/Distance to Shore for Europe, 2013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400800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http://www.ewea.org/fileadmin/files/library/publications/statistics/European_offshore_statistics_2013.pdf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43061" r="10209" b="8602"/>
          <a:stretch/>
        </p:blipFill>
        <p:spPr bwMode="auto">
          <a:xfrm>
            <a:off x="253562" y="1447800"/>
            <a:ext cx="84082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Shore Wind Turbine Capacity (Europe)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6672" r="12501" b="8326"/>
          <a:stretch/>
        </p:blipFill>
        <p:spPr bwMode="auto">
          <a:xfrm>
            <a:off x="381000" y="1143000"/>
            <a:ext cx="7848600" cy="49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6400800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http://www.ewea.org/fileadmin/files/library/publications/statistics/European_offshore_statistics_2013.pdf</a:t>
            </a:r>
          </a:p>
        </p:txBody>
      </p:sp>
    </p:spTree>
    <p:extLst>
      <p:ext uri="{BB962C8B-B14F-4D97-AF65-F5344CB8AC3E}">
        <p14:creationId xmlns:p14="http://schemas.microsoft.com/office/powerpoint/2010/main" val="320375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57200"/>
          </a:xfrm>
        </p:spPr>
        <p:txBody>
          <a:bodyPr/>
          <a:lstStyle/>
          <a:p>
            <a:r>
              <a:rPr lang="en-US" dirty="0"/>
              <a:t>Cape Wind:  US’s First Offshore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82000" cy="51968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130 wind turbines, producing up to  420MWs of wind energy, on Horseshoe Shoal in Nantucket Sound</a:t>
            </a:r>
          </a:p>
          <a:p>
            <a:pPr>
              <a:spcBef>
                <a:spcPts val="1200"/>
              </a:spcBef>
            </a:pPr>
            <a:r>
              <a:rPr lang="en-US" dirty="0"/>
              <a:t>Closest land would be 4.8 miles on Cape Cod, and 15.8 miles from Nantucket Island.</a:t>
            </a:r>
          </a:p>
          <a:p>
            <a:pPr>
              <a:spcBef>
                <a:spcPts val="1200"/>
              </a:spcBef>
            </a:pPr>
            <a:r>
              <a:rPr lang="en-US" dirty="0"/>
              <a:t>Project proposed in 2001; in 2010 Massachusetts approved.  FAA approved 2015.  </a:t>
            </a:r>
          </a:p>
          <a:p>
            <a:pPr>
              <a:spcBef>
                <a:spcPts val="1200"/>
              </a:spcBef>
            </a:pPr>
            <a:r>
              <a:rPr lang="en-US" dirty="0"/>
              <a:t>Oct ’12:   Opposition groups filed suit against the project because it could impact endangered species like the right whale and sea turtles.</a:t>
            </a:r>
          </a:p>
          <a:p>
            <a:pPr>
              <a:spcBef>
                <a:spcPts val="1200"/>
              </a:spcBef>
            </a:pPr>
            <a:r>
              <a:rPr lang="en-US" dirty="0"/>
              <a:t>Dec ’17:  Developer Jim Gordon pulled the plug after $100M investment, citing: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Location – Cape Cod, Nantucket, Martha’s Vineyard. 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Shallow waters protected from wind extremes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Deep pocket landowners strongly objected – not in my backyard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Wind Potential</a:t>
            </a:r>
          </a:p>
        </p:txBody>
      </p:sp>
      <p:pic>
        <p:nvPicPr>
          <p:cNvPr id="3074" name="Picture 2" descr="http://upload.wikimedia.org/wikipedia/commons/c/c1/Massachusetts_wind_resource_map_50m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2" y="1142999"/>
            <a:ext cx="6858000" cy="52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486400" y="2971800"/>
            <a:ext cx="2057400" cy="1524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486400" y="2720248"/>
            <a:ext cx="1752600" cy="1752600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934200" y="1403855"/>
            <a:ext cx="1459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  <a:br>
              <a:rPr lang="en-US" dirty="0"/>
            </a:br>
            <a:r>
              <a:rPr lang="en-US" dirty="0"/>
              <a:t>of Cape</a:t>
            </a:r>
            <a:br>
              <a:rPr lang="en-US" dirty="0"/>
            </a:br>
            <a:r>
              <a:rPr lang="en-US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06757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901440"/>
          </a:xfrm>
        </p:spPr>
        <p:txBody>
          <a:bodyPr/>
          <a:lstStyle/>
          <a:p>
            <a:r>
              <a:rPr lang="en-US" dirty="0"/>
              <a:t>Reading Chapter 7</a:t>
            </a:r>
          </a:p>
          <a:p>
            <a:r>
              <a:rPr lang="en-US" dirty="0"/>
              <a:t>HW 9 is posted on the website;  material will be on Midterm Exam 2</a:t>
            </a:r>
          </a:p>
          <a:p>
            <a:r>
              <a:rPr lang="en-US" dirty="0"/>
              <a:t>Quiz 8 today</a:t>
            </a:r>
          </a:p>
          <a:p>
            <a:r>
              <a:rPr lang="en-US" dirty="0"/>
              <a:t>Midterm 2 on 12 April (during class); </a:t>
            </a:r>
          </a:p>
          <a:p>
            <a:pPr lvl="1"/>
            <a:r>
              <a:rPr lang="en-US" dirty="0"/>
              <a:t>Closed book, closed notes; </a:t>
            </a:r>
          </a:p>
          <a:p>
            <a:pPr lvl="1"/>
            <a:r>
              <a:rPr lang="en-US" dirty="0"/>
              <a:t>Bring standard calculator</a:t>
            </a:r>
          </a:p>
          <a:p>
            <a:pPr lvl="1"/>
            <a:r>
              <a:rPr lang="en-US" dirty="0"/>
              <a:t>One 8.5 by 11 inch note sheet on provided cardstock that you have prepared;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Get your pre-printed “buff” cardstock today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0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r>
              <a:rPr lang="en-US" dirty="0"/>
              <a:t>Cape Wind Simulated View, 6.5 miles</a:t>
            </a:r>
          </a:p>
        </p:txBody>
      </p:sp>
      <p:pic>
        <p:nvPicPr>
          <p:cNvPr id="25603" name="Picture 6" descr="http://www.capewind.org/images/craigv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914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514600" y="6172200"/>
            <a:ext cx="2453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/>
              <a:t>Source: www.capewind.org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001000" cy="533400"/>
          </a:xfrm>
        </p:spPr>
        <p:txBody>
          <a:bodyPr/>
          <a:lstStyle/>
          <a:p>
            <a:r>
              <a:rPr lang="en-US" dirty="0"/>
              <a:t>Wind Power Subsidies / 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257800"/>
          </a:xfrm>
        </p:spPr>
        <p:txBody>
          <a:bodyPr/>
          <a:lstStyle/>
          <a:p>
            <a:r>
              <a:rPr lang="en-US" dirty="0"/>
              <a:t>Wind power incentives are a current public policy debate</a:t>
            </a:r>
          </a:p>
          <a:p>
            <a:r>
              <a:rPr lang="en-US" dirty="0"/>
              <a:t>Production Tax Credit (PTC) subsidizes wind </a:t>
            </a:r>
          </a:p>
          <a:p>
            <a:pPr lvl="1"/>
            <a:r>
              <a:rPr lang="en-US" dirty="0"/>
              <a:t>pays $22/MWh for the first ten years of operation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~ $ 4B/</a:t>
            </a:r>
            <a:r>
              <a:rPr lang="en-US" dirty="0" err="1"/>
              <a:t>yr</a:t>
            </a:r>
            <a:r>
              <a:rPr lang="en-US" dirty="0"/>
              <a:t> for 50 GW of wind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Lapsed several times since inception Energy Policy Act 1992 (EPACT 92)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Consolidated Appropriations Act, 2016 extended expiration to Dec ‘19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Proponents say </a:t>
            </a:r>
            <a:r>
              <a:rPr lang="en-US" dirty="0"/>
              <a:t>it is needed to keep wind moving forward and other sources are subsidized; 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Opponents say </a:t>
            </a:r>
            <a:r>
              <a:rPr lang="en-US" dirty="0"/>
              <a:t>benefits are not worth the cost</a:t>
            </a:r>
          </a:p>
          <a:p>
            <a:pPr>
              <a:spcBef>
                <a:spcPts val="1200"/>
              </a:spcBef>
            </a:pPr>
            <a:r>
              <a:rPr lang="en-US" dirty="0"/>
              <a:t>Renewable Portfolio Standards (RPS):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written policy requiring retail power suppliers to provide specific renewable power for specified time periods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29 States have enacted RPS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6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  <a:noFill/>
        </p:spPr>
        <p:txBody>
          <a:bodyPr/>
          <a:lstStyle/>
          <a:p>
            <a:r>
              <a:rPr lang="en-US" dirty="0"/>
              <a:t>Power Grid Integration of Wind Power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295400"/>
            <a:ext cx="8610600" cy="3733800"/>
          </a:xfrm>
        </p:spPr>
        <p:txBody>
          <a:bodyPr/>
          <a:lstStyle/>
          <a:p>
            <a:r>
              <a:rPr lang="en-US" dirty="0"/>
              <a:t>Wind power had represented a minority of the generation in power system interconnects, so its impact of grid operations was small</a:t>
            </a:r>
          </a:p>
          <a:p>
            <a:pPr>
              <a:spcBef>
                <a:spcPts val="1200"/>
              </a:spcBef>
            </a:pPr>
            <a:r>
              <a:rPr lang="en-US" dirty="0"/>
              <a:t>Recently the wind impact must be considered in power system analysis</a:t>
            </a:r>
          </a:p>
          <a:p>
            <a:pPr lvl="1"/>
            <a:r>
              <a:rPr lang="en-US" dirty="0"/>
              <a:t>Largest wind farm in world is Roscoe Wind Farm in Texas with a total capacity of 781 MW, which matches the size of many conventional generators.  </a:t>
            </a:r>
          </a:p>
          <a:p>
            <a:pPr>
              <a:spcBef>
                <a:spcPts val="1200"/>
              </a:spcBef>
            </a:pPr>
            <a:r>
              <a:rPr lang="en-US" dirty="0"/>
              <a:t>Wind power has impacts on power system operations ranging from that of transient stability (seconds) out to steady-state (power flow)</a:t>
            </a:r>
          </a:p>
          <a:p>
            <a:pPr lvl="1"/>
            <a:r>
              <a:rPr lang="en-US" dirty="0"/>
              <a:t>Voltage and frequency impacts are key concerns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Off-shore Transmission System Proposed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3733800"/>
          </a:xfrm>
        </p:spPr>
        <p:txBody>
          <a:bodyPr/>
          <a:lstStyle/>
          <a:p>
            <a:r>
              <a:rPr lang="en-US" dirty="0"/>
              <a:t>Several companies, including Trans-Elect and Google are proposing a 7000 MW, 350 MW long off-shore “superhighway for clean energy.”  </a:t>
            </a:r>
          </a:p>
          <a:p>
            <a:pPr lvl="1"/>
            <a:r>
              <a:rPr lang="en-US" dirty="0"/>
              <a:t>It would be located between 15 to 20 miles offshore</a:t>
            </a:r>
          </a:p>
          <a:p>
            <a:pPr lvl="1"/>
            <a:r>
              <a:rPr lang="en-US" dirty="0"/>
              <a:t>Would go in shallow trenches</a:t>
            </a:r>
          </a:p>
          <a:p>
            <a:pPr lvl="1"/>
            <a:r>
              <a:rPr lang="en-US" dirty="0"/>
              <a:t>Five connection points to ac grid</a:t>
            </a:r>
          </a:p>
          <a:p>
            <a:pPr lvl="1"/>
            <a:r>
              <a:rPr lang="en-US" dirty="0"/>
              <a:t>Original estimate was first stage </a:t>
            </a:r>
            <a:br>
              <a:rPr lang="en-US" dirty="0"/>
            </a:br>
            <a:r>
              <a:rPr lang="en-US" dirty="0"/>
              <a:t>would go into service in 2016.</a:t>
            </a:r>
          </a:p>
          <a:p>
            <a:pPr lvl="1"/>
            <a:r>
              <a:rPr lang="en-US" dirty="0"/>
              <a:t>Cost is estimated at $5 billion</a:t>
            </a:r>
          </a:p>
          <a:p>
            <a:pPr lvl="1"/>
            <a:r>
              <a:rPr lang="en-US" dirty="0"/>
              <a:t>Large-scale transmission projects</a:t>
            </a:r>
            <a:br>
              <a:rPr lang="en-US" dirty="0"/>
            </a:br>
            <a:r>
              <a:rPr lang="en-US" dirty="0"/>
              <a:t>have fallen on hard times recently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819400" cy="304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Source: http://atlanticwindconnection.com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686800" cy="1066800"/>
          </a:xfrm>
          <a:noFill/>
        </p:spPr>
        <p:txBody>
          <a:bodyPr/>
          <a:lstStyle/>
          <a:p>
            <a:r>
              <a:rPr lang="en-US" dirty="0"/>
              <a:t>Wind Power, Reserves, &amp; Frequency Regulation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86800" cy="3733800"/>
          </a:xfrm>
        </p:spPr>
        <p:txBody>
          <a:bodyPr/>
          <a:lstStyle/>
          <a:p>
            <a:r>
              <a:rPr lang="en-US" dirty="0"/>
              <a:t>A key power system operations constraint is </a:t>
            </a:r>
            <a:r>
              <a:rPr lang="en-US" b="1" dirty="0">
                <a:solidFill>
                  <a:srgbClr val="0000FF"/>
                </a:solidFill>
              </a:rPr>
              <a:t>total power system generation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must match 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total load +  losses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Excessive generation </a:t>
            </a:r>
            <a:r>
              <a:rPr lang="en-US" b="1" dirty="0">
                <a:solidFill>
                  <a:srgbClr val="C00000"/>
                </a:solidFill>
              </a:rPr>
              <a:t>increases</a:t>
            </a:r>
            <a:r>
              <a:rPr lang="en-US" dirty="0"/>
              <a:t> the </a:t>
            </a:r>
            <a:r>
              <a:rPr lang="en-US" b="1" dirty="0">
                <a:solidFill>
                  <a:srgbClr val="009900"/>
                </a:solidFill>
              </a:rPr>
              <a:t>system frequency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Excessive load </a:t>
            </a:r>
            <a:r>
              <a:rPr lang="en-US" b="1" dirty="0">
                <a:solidFill>
                  <a:srgbClr val="C00000"/>
                </a:solidFill>
              </a:rPr>
              <a:t>decreases</a:t>
            </a:r>
            <a:r>
              <a:rPr lang="en-US" dirty="0"/>
              <a:t> the </a:t>
            </a:r>
            <a:r>
              <a:rPr lang="en-US" b="1" dirty="0">
                <a:solidFill>
                  <a:srgbClr val="009900"/>
                </a:solidFill>
              </a:rPr>
              <a:t>system frequency</a:t>
            </a:r>
          </a:p>
          <a:p>
            <a:pPr>
              <a:spcBef>
                <a:spcPts val="1200"/>
              </a:spcBef>
            </a:pPr>
            <a:r>
              <a:rPr lang="en-US" dirty="0"/>
              <a:t>Generation shortfalls can occur suddenly with the loss of a generator; </a:t>
            </a:r>
          </a:p>
          <a:p>
            <a:pPr>
              <a:spcBef>
                <a:spcPts val="1200"/>
              </a:spcBef>
            </a:pPr>
            <a:r>
              <a:rPr lang="en-US" dirty="0"/>
              <a:t>Utilities prepare for this by maintaining </a:t>
            </a:r>
            <a:r>
              <a:rPr lang="en-US" b="1" dirty="0">
                <a:solidFill>
                  <a:srgbClr val="0000FF"/>
                </a:solidFill>
              </a:rPr>
              <a:t>spinning reserves </a:t>
            </a:r>
            <a:r>
              <a:rPr lang="en-US" dirty="0"/>
              <a:t>(on-line generation not fully energized) to compensate for sudden </a:t>
            </a:r>
            <a:r>
              <a:rPr lang="en-US" b="1" i="1" dirty="0">
                <a:solidFill>
                  <a:srgbClr val="0000FF"/>
                </a:solidFill>
              </a:rPr>
              <a:t>largest single generator </a:t>
            </a:r>
            <a:r>
              <a:rPr lang="en-US" dirty="0"/>
              <a:t>loss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  <a:noFill/>
        </p:spPr>
        <p:txBody>
          <a:bodyPr/>
          <a:lstStyle/>
          <a:p>
            <a:r>
              <a:rPr lang="en-US" dirty="0"/>
              <a:t>Wind Power, Reserves and Regulation, cont.</a:t>
            </a:r>
          </a:p>
        </p:txBody>
      </p:sp>
      <p:pic>
        <p:nvPicPr>
          <p:cNvPr id="34819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28391" r="7501" b="6453"/>
          <a:stretch>
            <a:fillRect/>
          </a:stretch>
        </p:blipFill>
        <p:spPr bwMode="auto">
          <a:xfrm>
            <a:off x="762000" y="2133600"/>
            <a:ext cx="7239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52400" y="1285875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Eastern Interconnect Frequency Response for </a:t>
            </a:r>
            <a:br>
              <a:rPr lang="en-US" dirty="0"/>
            </a:br>
            <a:r>
              <a:rPr lang="en-US" dirty="0"/>
              <a:t>Loss of 2600 MW;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  <a:noFill/>
        </p:spPr>
        <p:txBody>
          <a:bodyPr/>
          <a:lstStyle/>
          <a:p>
            <a:r>
              <a:rPr lang="en-US" dirty="0"/>
              <a:t>Wind Power, Reserves and Regulation,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04800" y="1219200"/>
                <a:ext cx="8610600" cy="3733800"/>
              </a:xfrm>
            </p:spPr>
            <p:txBody>
              <a:bodyPr/>
              <a:lstStyle/>
              <a:p>
                <a:r>
                  <a:rPr lang="en-US" dirty="0"/>
                  <a:t>A fundamental issue associated with “free fuel” systems like wind is that operating with a reserve margin requires leaving free energy “on the table.”</a:t>
                </a:r>
              </a:p>
              <a:p>
                <a:pPr lvl="1"/>
                <a:r>
                  <a:rPr lang="en-US" dirty="0"/>
                  <a:t>A similar issue has existed with nuclear energy, with the fossil fueled units usually providing the reserve margin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With  wind turbine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a modest regional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/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decrease could result in a major loss of generation</a:t>
                </a:r>
              </a:p>
              <a:p>
                <a:pPr lvl="1"/>
                <a:r>
                  <a:rPr lang="en-US" dirty="0"/>
                  <a:t>Lack of other fossil-fuel reserves could exacerbate the situation 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04800" y="1219200"/>
                <a:ext cx="8610600" cy="3733800"/>
              </a:xfrm>
              <a:blipFill>
                <a:blip r:embed="rId3"/>
                <a:stretch>
                  <a:fillRect l="-1203" t="-2610" r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Wind Power and the Power Flow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534400" cy="2362200"/>
          </a:xfrm>
        </p:spPr>
        <p:txBody>
          <a:bodyPr/>
          <a:lstStyle/>
          <a:p>
            <a:r>
              <a:rPr lang="en-US" dirty="0"/>
              <a:t>Most common </a:t>
            </a:r>
            <a:r>
              <a:rPr lang="en-US" b="1" dirty="0">
                <a:solidFill>
                  <a:srgbClr val="0000FF"/>
                </a:solidFill>
              </a:rPr>
              <a:t>power system analysis tool </a:t>
            </a:r>
            <a:r>
              <a:rPr lang="en-US" dirty="0"/>
              <a:t>is the power flow  (</a:t>
            </a:r>
            <a:r>
              <a:rPr lang="en-US" i="1" dirty="0"/>
              <a:t>aka</a:t>
            </a:r>
            <a:r>
              <a:rPr lang="en-US" dirty="0"/>
              <a:t> load flow)</a:t>
            </a:r>
          </a:p>
          <a:p>
            <a:pPr marL="515938" lvl="1" indent="-227013"/>
            <a:r>
              <a:rPr lang="en-US" dirty="0"/>
              <a:t>power flow determines how the power flows in a network in steady state</a:t>
            </a:r>
          </a:p>
          <a:p>
            <a:pPr marL="515938" lvl="1" indent="-227013"/>
            <a:r>
              <a:rPr lang="en-US" dirty="0"/>
              <a:t>Also determines all bus voltages and all currents</a:t>
            </a:r>
          </a:p>
          <a:p>
            <a:pPr marL="515938" lvl="1" indent="-227013"/>
            <a:r>
              <a:rPr lang="en-US" dirty="0"/>
              <a:t>A nonlinear analysis technique</a:t>
            </a:r>
          </a:p>
          <a:p>
            <a:pPr marL="515938" lvl="1" indent="-227013"/>
            <a:r>
              <a:rPr lang="en-US" dirty="0"/>
              <a:t>Also used for planning new generation, including wind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Power System Modeling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3733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Balanced 3</a:t>
            </a:r>
            <a:r>
              <a:rPr 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f </a:t>
            </a:r>
            <a:r>
              <a:rPr lang="en-US" b="1" dirty="0">
                <a:solidFill>
                  <a:srgbClr val="0000FF"/>
                </a:solidFill>
              </a:rPr>
              <a:t>systems </a:t>
            </a:r>
            <a:r>
              <a:rPr lang="en-US" dirty="0"/>
              <a:t>analyzed using </a:t>
            </a:r>
            <a:r>
              <a:rPr lang="en-US" b="1" dirty="0">
                <a:solidFill>
                  <a:srgbClr val="0000FF"/>
                </a:solidFill>
              </a:rPr>
              <a:t>per phase analysis</a:t>
            </a:r>
          </a:p>
          <a:p>
            <a:r>
              <a:rPr lang="en-US" dirty="0"/>
              <a:t>A “per unit” normalization is simplify the analysis of systems with different voltage levels.  </a:t>
            </a:r>
          </a:p>
          <a:p>
            <a:r>
              <a:rPr lang="en-US" dirty="0"/>
              <a:t>To provide an introduction to power flow analysis we need models for the different system devices:</a:t>
            </a:r>
          </a:p>
          <a:p>
            <a:pPr lvl="1"/>
            <a:r>
              <a:rPr lang="en-US" dirty="0"/>
              <a:t>Transformers and Transmission lines, generators and loads</a:t>
            </a:r>
          </a:p>
          <a:p>
            <a:r>
              <a:rPr lang="en-US" dirty="0"/>
              <a:t>Transformers and transmission lines are modeled as a series impedances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4358640"/>
          </a:xfrm>
        </p:spPr>
        <p:txBody>
          <a:bodyPr/>
          <a:lstStyle/>
          <a:p>
            <a:r>
              <a:rPr lang="en-US" dirty="0"/>
              <a:t>Ultimate goal is to supply loads with electricity at constant frequency and voltage</a:t>
            </a:r>
          </a:p>
          <a:p>
            <a:r>
              <a:rPr lang="en-US" dirty="0"/>
              <a:t>Electrical characteristics of individual loads matter, but usually they can only be estimated</a:t>
            </a:r>
          </a:p>
          <a:p>
            <a:pPr lvl="1"/>
            <a:r>
              <a:rPr lang="en-US" dirty="0"/>
              <a:t>actual loads are constantly changing, consisting of a large number of individual devices</a:t>
            </a:r>
          </a:p>
          <a:p>
            <a:pPr lvl="1"/>
            <a:r>
              <a:rPr lang="en-US" dirty="0"/>
              <a:t>only limited network observability of load characteristics</a:t>
            </a:r>
          </a:p>
          <a:p>
            <a:r>
              <a:rPr lang="en-US" dirty="0"/>
              <a:t>Aggregate models are typically used for analysis</a:t>
            </a:r>
          </a:p>
          <a:p>
            <a:r>
              <a:rPr lang="en-US" dirty="0"/>
              <a:t>Two common models</a:t>
            </a:r>
          </a:p>
          <a:p>
            <a:pPr lvl="1"/>
            <a:r>
              <a:rPr lang="en-US" dirty="0"/>
              <a:t>constant power: S</a:t>
            </a:r>
            <a:r>
              <a:rPr lang="en-US" baseline="-25000" dirty="0"/>
              <a:t>i</a:t>
            </a:r>
            <a:r>
              <a:rPr lang="en-US" dirty="0"/>
              <a:t> = P</a:t>
            </a:r>
            <a:r>
              <a:rPr lang="en-US" baseline="-25000" dirty="0"/>
              <a:t>i </a:t>
            </a:r>
            <a:r>
              <a:rPr lang="en-US" dirty="0"/>
              <a:t>+ jQ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constant impedance: S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dirty="0"/>
              <a:t>V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/ </a:t>
            </a:r>
            <a:r>
              <a:rPr lang="en-US" dirty="0"/>
              <a:t>Z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l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43840"/>
            <a:ext cx="8001000" cy="533400"/>
          </a:xfrm>
        </p:spPr>
        <p:txBody>
          <a:bodyPr/>
          <a:lstStyle/>
          <a:p>
            <a:r>
              <a:rPr lang="en-US" dirty="0"/>
              <a:t>Economies of Scale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244840" cy="4800600"/>
          </a:xfrm>
        </p:spPr>
        <p:txBody>
          <a:bodyPr/>
          <a:lstStyle/>
          <a:p>
            <a:r>
              <a:rPr lang="en-US" dirty="0"/>
              <a:t>Generally, large wind farms produce electricity more economically than small operations</a:t>
            </a:r>
          </a:p>
          <a:p>
            <a:r>
              <a:rPr lang="en-US" dirty="0"/>
              <a:t>Factors that contribute to lower costs are</a:t>
            </a:r>
          </a:p>
          <a:p>
            <a:pPr lvl="1"/>
            <a:r>
              <a:rPr lang="en-US" dirty="0"/>
              <a:t>Wind power is proportional to the area covered by the blade (square of diameter) while tower costs vary with a value less than the square of the diameter</a:t>
            </a:r>
          </a:p>
          <a:p>
            <a:pPr lvl="1"/>
            <a:r>
              <a:rPr lang="en-US" dirty="0"/>
              <a:t>Larger blades are higher, permitting access to faster winds</a:t>
            </a:r>
          </a:p>
          <a:p>
            <a:pPr lvl="1"/>
            <a:r>
              <a:rPr lang="en-US" dirty="0"/>
              <a:t>Fixed costs associated with construction (permitting, management) are spread over more MWs of capacity</a:t>
            </a:r>
          </a:p>
          <a:p>
            <a:pPr lvl="1"/>
            <a:r>
              <a:rPr lang="en-US" dirty="0"/>
              <a:t>Efficiencies in managing larger wind farms typically result in lower O&amp;M costs (on-site staff reduces travel costs)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Models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3581400"/>
          </a:xfrm>
        </p:spPr>
        <p:txBody>
          <a:bodyPr/>
          <a:lstStyle/>
          <a:p>
            <a:r>
              <a:rPr lang="en-US" dirty="0"/>
              <a:t>Engineering models depend upon application</a:t>
            </a:r>
          </a:p>
          <a:p>
            <a:r>
              <a:rPr lang="en-US" dirty="0"/>
              <a:t>Generators are usually synchronous machines</a:t>
            </a:r>
          </a:p>
          <a:p>
            <a:r>
              <a:rPr lang="en-US" dirty="0"/>
              <a:t>For generators we will use two different models:</a:t>
            </a:r>
          </a:p>
          <a:p>
            <a:pPr marL="515938" lvl="1" indent="-227013">
              <a:spcBef>
                <a:spcPts val="1200"/>
              </a:spcBef>
            </a:pPr>
            <a:r>
              <a:rPr lang="en-US" dirty="0"/>
              <a:t>a steady-state model, treating the generator as a constant power source operating at a fixed voltage; this model will be used for power flow and economic analysis</a:t>
            </a:r>
          </a:p>
          <a:p>
            <a:pPr marL="515938" lvl="1" indent="-227013">
              <a:spcBef>
                <a:spcPts val="1200"/>
              </a:spcBef>
            </a:pPr>
            <a:r>
              <a:rPr lang="en-US" dirty="0"/>
              <a:t>M</a:t>
            </a:r>
            <a:r>
              <a:rPr lang="en-US"/>
              <a:t>odel </a:t>
            </a:r>
            <a:r>
              <a:rPr lang="en-US" dirty="0"/>
              <a:t>works fairly well for Type 3 &amp; 4 wind turbines</a:t>
            </a:r>
          </a:p>
          <a:p>
            <a:pPr marL="515938" lvl="1" indent="-227013">
              <a:spcBef>
                <a:spcPts val="1200"/>
              </a:spcBef>
            </a:pPr>
            <a:r>
              <a:rPr lang="en-US" dirty="0"/>
              <a:t>Other models include treating as constant real power with a fixed power factor.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Wind Energy Environmental Impacts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47344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00FF"/>
                </a:solidFill>
              </a:rPr>
              <a:t>US National Academies </a:t>
            </a:r>
            <a:r>
              <a:rPr lang="en-US" dirty="0"/>
              <a:t>released a study in 2007</a:t>
            </a:r>
          </a:p>
          <a:p>
            <a:pPr>
              <a:spcBef>
                <a:spcPts val="1200"/>
              </a:spcBef>
            </a:pPr>
            <a:r>
              <a:rPr lang="en-US" dirty="0"/>
              <a:t>Wind systems emit no air pollution and no carbon dioxide; they also have essentially no water requirements</a:t>
            </a:r>
          </a:p>
          <a:p>
            <a:pPr>
              <a:spcBef>
                <a:spcPts val="1200"/>
              </a:spcBef>
            </a:pPr>
            <a:r>
              <a:rPr lang="en-US" dirty="0"/>
              <a:t>Wind energy serves to displace the production of energy from other sources (usually fossil fuels) resulting in a net decrease in pollution</a:t>
            </a:r>
          </a:p>
          <a:p>
            <a:pPr>
              <a:spcBef>
                <a:spcPts val="1200"/>
              </a:spcBef>
            </a:pPr>
            <a:r>
              <a:rPr lang="en-US" dirty="0"/>
              <a:t>Other impacts of wind energy are on animals, primarily birds and bats, and on humans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02974" y="228600"/>
            <a:ext cx="8001000" cy="472363"/>
          </a:xfrm>
        </p:spPr>
        <p:txBody>
          <a:bodyPr/>
          <a:lstStyle/>
          <a:p>
            <a:r>
              <a:rPr lang="en-US" dirty="0"/>
              <a:t>Wind Energy Impact: Birds and Bats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305800" cy="1371677"/>
          </a:xfrm>
        </p:spPr>
        <p:txBody>
          <a:bodyPr/>
          <a:lstStyle/>
          <a:p>
            <a:r>
              <a:rPr lang="en-US" dirty="0"/>
              <a:t>Wind turbines certainly kill birds and bats, but so do lots of other things; windows kill between 100 and 900 million birds per year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48768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447800" y="5577840"/>
            <a:ext cx="6067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Estimated Causes of Bird Fatalities, per 10,000 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209800" y="6400800"/>
            <a:ext cx="4881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Source: Erickson, et.al, 2002. Summary of Anthropogenic Causes of Bird Mortality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>
                <a:solidFill>
                  <a:srgbClr val="006666"/>
                </a:solidFill>
              </a:rPr>
              <a:t>Wind Energy Impact: Birds and Bats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5760" y="1280160"/>
                <a:ext cx="8610600" cy="3733800"/>
              </a:xfrm>
            </p:spPr>
            <p:txBody>
              <a:bodyPr/>
              <a:lstStyle/>
              <a:p>
                <a:r>
                  <a:rPr lang="en-US" dirty="0"/>
                  <a:t>Most people killing a </a:t>
                </a:r>
                <a:r>
                  <a:rPr lang="en-US" b="1" dirty="0">
                    <a:solidFill>
                      <a:srgbClr val="0000FF"/>
                    </a:solidFill>
                  </a:rPr>
                  <a:t>small song bird </a:t>
                </a:r>
                <a:r>
                  <a:rPr lang="en-US" dirty="0"/>
                  <a:t>(e.g. sparrow)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killing </a:t>
                </a:r>
                <a:r>
                  <a:rPr lang="en-US" b="1" dirty="0">
                    <a:solidFill>
                      <a:srgbClr val="0000FF"/>
                    </a:solidFill>
                  </a:rPr>
                  <a:t>bigger bird </a:t>
                </a:r>
                <a:r>
                  <a:rPr lang="en-US" dirty="0"/>
                  <a:t>(e.g. eagle)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Large bird (raptor) mortalities are about 0.04 bird/MW/year, but these values vary substantially by location with Altamont Pass (CA) killing about 1 raptor/MW/year.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Large birds much less likely to strike windows !!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Turbine design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rgbClr val="0000FF"/>
                    </a:solidFill>
                  </a:rPr>
                  <a:t>location</a:t>
                </a:r>
                <a:r>
                  <a:rPr lang="en-US" dirty="0"/>
                  <a:t> have large impacts on mortality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Ideally sited on already “altered” habitats like farmland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C00000"/>
                    </a:solidFill>
                  </a:rPr>
                  <a:t>Avoid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migratory bottlenecks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rgbClr val="0000FF"/>
                    </a:solidFill>
                  </a:rPr>
                  <a:t>endangered species areas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Use nighttime lighting that avoids collisions, like strobe lights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Bury transmission lines </a:t>
                </a:r>
              </a:p>
            </p:txBody>
          </p:sp>
        </mc:Choice>
        <mc:Fallback xmlns="">
          <p:sp>
            <p:nvSpPr>
              <p:cNvPr id="225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5760" y="1280160"/>
                <a:ext cx="8610600" cy="3733800"/>
              </a:xfrm>
              <a:blipFill>
                <a:blip r:embed="rId3"/>
                <a:stretch>
                  <a:fillRect l="-1203" t="-2610" b="-27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Prosecution for Wind Turbine Bird Deaths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In November 2013 Duke Energy Renewables pleaded guilty in a Wyoming U.S. District Court for violating the federal Migratory Bird Treaty Act (MBTA)</a:t>
            </a:r>
          </a:p>
          <a:p>
            <a:pPr lvl="1"/>
            <a:r>
              <a:rPr lang="en-US" dirty="0"/>
              <a:t>Due to their wind turbines causing the deaths of protected birds including golden eagles</a:t>
            </a:r>
          </a:p>
          <a:p>
            <a:r>
              <a:rPr lang="en-US" dirty="0"/>
              <a:t>Under a plea agreement the company is paying a fine of $ 1 million, and must work to reduce bird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456329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http://www.justice.gov/opa/pr/utility-company-sentenced-wyoming-killing-protected-birds-wind-projects</a:t>
            </a:r>
          </a:p>
        </p:txBody>
      </p:sp>
    </p:spTree>
    <p:extLst>
      <p:ext uri="{BB962C8B-B14F-4D97-AF65-F5344CB8AC3E}">
        <p14:creationId xmlns:p14="http://schemas.microsoft.com/office/powerpoint/2010/main" val="303187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Wind Energy Impacts:  Human Aesthetics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1234440"/>
          </a:xfrm>
        </p:spPr>
        <p:txBody>
          <a:bodyPr/>
          <a:lstStyle/>
          <a:p>
            <a:r>
              <a:rPr lang="en-US" dirty="0"/>
              <a:t>Aesthetics are often the primary human concern about wind energy projects (beauty is in the eye of the beholder); night lighting can also be an issue</a:t>
            </a:r>
          </a:p>
        </p:txBody>
      </p:sp>
      <p:pic>
        <p:nvPicPr>
          <p:cNvPr id="23556" name="Picture 2" descr="http://books.nap.edu/books/0309108349/xhtml/images/p20012f90g14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73" y="2667000"/>
            <a:ext cx="5738527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371600" y="6248400"/>
            <a:ext cx="4333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/>
              <a:t>Figure 4-1 of NAS Report, Mountaineer Project 0.5 miles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Wind Energy Impacts:  Human Well-Being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397240" cy="4968240"/>
          </a:xfrm>
        </p:spPr>
        <p:txBody>
          <a:bodyPr/>
          <a:lstStyle/>
          <a:p>
            <a:r>
              <a:rPr lang="en-US" dirty="0"/>
              <a:t>Wind turbines often enhance the well-being of many people (e.g., financially), </a:t>
            </a:r>
            <a:r>
              <a:rPr lang="en-US" b="1" dirty="0">
                <a:solidFill>
                  <a:srgbClr val="C00000"/>
                </a:solidFill>
              </a:rPr>
              <a:t>but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some living nearby may be affected by noise and shadow flicker</a:t>
            </a:r>
          </a:p>
          <a:p>
            <a:pPr>
              <a:spcBef>
                <a:spcPts val="1200"/>
              </a:spcBef>
            </a:pPr>
            <a:r>
              <a:rPr lang="en-US" dirty="0"/>
              <a:t>Noise sources</a:t>
            </a:r>
          </a:p>
          <a:p>
            <a:pPr lvl="1"/>
            <a:r>
              <a:rPr lang="en-US" dirty="0"/>
              <a:t>gearbox/generator</a:t>
            </a:r>
          </a:p>
          <a:p>
            <a:pPr lvl="1"/>
            <a:r>
              <a:rPr lang="en-US" dirty="0"/>
              <a:t>aerodynamic interaction of the blades with the wind</a:t>
            </a:r>
          </a:p>
          <a:p>
            <a:pPr>
              <a:spcBef>
                <a:spcPts val="1200"/>
              </a:spcBef>
            </a:pPr>
            <a:r>
              <a:rPr lang="en-US" dirty="0"/>
              <a:t>Noise impact is usually moderate (50-60 dB) close (40m), and lower further away (35-45 dB) at 300m</a:t>
            </a:r>
          </a:p>
          <a:p>
            <a:pPr lvl="1"/>
            <a:r>
              <a:rPr lang="en-US" dirty="0"/>
              <a:t>However wind turbine frequencies also need to be considered, with both a “hum” frequency above 100 Hz, and some barely audible low frequencies (20 Hz or less)</a:t>
            </a:r>
          </a:p>
          <a:p>
            <a:pPr>
              <a:spcBef>
                <a:spcPts val="1200"/>
              </a:spcBef>
            </a:pPr>
            <a:r>
              <a:rPr lang="en-US" dirty="0"/>
              <a:t>Shadow flicker is more of an issue in high latitude countries as the lower sun casts longer shadows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4340</TotalTime>
  <Words>2042</Words>
  <Application>Microsoft Office PowerPoint</Application>
  <PresentationFormat>On-screen Show (4:3)</PresentationFormat>
  <Paragraphs>216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 333  Renewable Energy Systems</vt:lpstr>
      <vt:lpstr>Announcements</vt:lpstr>
      <vt:lpstr>Economies of Scale</vt:lpstr>
      <vt:lpstr>Wind Energy Environmental Impacts</vt:lpstr>
      <vt:lpstr>Wind Energy Impact: Birds and Bats</vt:lpstr>
      <vt:lpstr>Wind Energy Impact: Birds and Bats</vt:lpstr>
      <vt:lpstr>Criminal Prosecution for Wind Turbine Bird Deaths </vt:lpstr>
      <vt:lpstr>Wind Energy Impacts:  Human Aesthetics</vt:lpstr>
      <vt:lpstr>Wind Energy Impacts:  Human Well-Being</vt:lpstr>
      <vt:lpstr>Example Noise and Shadow Flicker Maps</vt:lpstr>
      <vt:lpstr>Consider Before Signing Up</vt:lpstr>
      <vt:lpstr>Wind Turbines and Property Taxes in Illinois</vt:lpstr>
      <vt:lpstr>Wind Turbines affect Radar</vt:lpstr>
      <vt:lpstr>Offshore Wind</vt:lpstr>
      <vt:lpstr>Offshore Wind: Advantages and Disadvantages</vt:lpstr>
      <vt:lpstr>Average Depth/Distance to Shore for Europe, 2013 Construction</vt:lpstr>
      <vt:lpstr>Off Shore Wind Turbine Capacity (Europe)</vt:lpstr>
      <vt:lpstr>Cape Wind:  US’s First Offshore Wind</vt:lpstr>
      <vt:lpstr>Massachusetts Wind Potential</vt:lpstr>
      <vt:lpstr>Cape Wind Simulated View, 6.5 miles</vt:lpstr>
      <vt:lpstr>Wind Power Subsidies / Mandates</vt:lpstr>
      <vt:lpstr>Power Grid Integration of Wind Power</vt:lpstr>
      <vt:lpstr>In the News: Off-shore Transmission System Proposed</vt:lpstr>
      <vt:lpstr>Wind Power, Reserves, &amp; Frequency Regulation </vt:lpstr>
      <vt:lpstr>Wind Power, Reserves and Regulation, cont.</vt:lpstr>
      <vt:lpstr>Wind Power, Reserves and Regulation, cont.</vt:lpstr>
      <vt:lpstr>Wind Power and the Power Flow</vt:lpstr>
      <vt:lpstr>Simplified Power System Modeling</vt:lpstr>
      <vt:lpstr>Load Models</vt:lpstr>
      <vt:lpstr>Generator Models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417</cp:revision>
  <dcterms:created xsi:type="dcterms:W3CDTF">2000-05-11T14:27:08Z</dcterms:created>
  <dcterms:modified xsi:type="dcterms:W3CDTF">2018-04-05T15:51:02Z</dcterms:modified>
</cp:coreProperties>
</file>